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5" r:id="rId15"/>
    <p:sldId id="272" r:id="rId16"/>
    <p:sldId id="274" r:id="rId17"/>
    <p:sldId id="273" r:id="rId18"/>
    <p:sldId id="269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8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4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7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2449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01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033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07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4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8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4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0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9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3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5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11E8-32BE-45D5-AFE6-B9FB4851FC8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1E5A06-7E91-4A53-8E2A-4394AA8F7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0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40C5-B468-F09F-B82C-D0B3797B5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870" y="877311"/>
            <a:ext cx="11938570" cy="285220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by 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Patrick Plantenberg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B328D-1ECC-5FA6-1025-E11F46129D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Tree Board Retreat, </a:t>
            </a:r>
          </a:p>
          <a:p>
            <a:r>
              <a:rPr lang="en-US" b="1" dirty="0"/>
              <a:t>Hamilton, MT </a:t>
            </a:r>
          </a:p>
          <a:p>
            <a:r>
              <a:rPr lang="en-US" b="1" dirty="0"/>
              <a:t>March 11, 2025</a:t>
            </a:r>
          </a:p>
        </p:txBody>
      </p:sp>
    </p:spTree>
    <p:extLst>
      <p:ext uri="{BB962C8B-B14F-4D97-AF65-F5344CB8AC3E}">
        <p14:creationId xmlns:p14="http://schemas.microsoft.com/office/powerpoint/2010/main" val="747760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76593-76F0-34E6-8131-E49DFCE7BB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4811-D0B4-1804-C066-849A37F42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0B5171-36B4-0211-2FC7-DDF8BFD8A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58238"/>
            <a:ext cx="11524180" cy="4835151"/>
          </a:xfrm>
        </p:spPr>
        <p:txBody>
          <a:bodyPr>
            <a:noAutofit/>
          </a:bodyPr>
          <a:lstStyle/>
          <a:p>
            <a:r>
              <a:rPr lang="en-US" sz="4000" b="1" dirty="0"/>
              <a:t>Members: East Helena, Ekalaka, Ennis, Eureka</a:t>
            </a:r>
          </a:p>
          <a:p>
            <a:r>
              <a:rPr lang="en-US" sz="4000" b="1" dirty="0"/>
              <a:t>Fairfield, Fairview, </a:t>
            </a:r>
            <a:r>
              <a:rPr lang="en-US" sz="4000" b="1" dirty="0" err="1"/>
              <a:t>Flaxville</a:t>
            </a:r>
            <a:r>
              <a:rPr lang="en-US" sz="4000" b="1" dirty="0"/>
              <a:t>, </a:t>
            </a:r>
            <a:r>
              <a:rPr lang="en-US" sz="4000" b="1" dirty="0" err="1"/>
              <a:t>Forsyth,Fort</a:t>
            </a:r>
            <a:r>
              <a:rPr lang="en-US" sz="4000" b="1" dirty="0"/>
              <a:t> Benton</a:t>
            </a:r>
          </a:p>
          <a:p>
            <a:r>
              <a:rPr lang="en-US" sz="4000" b="1" dirty="0"/>
              <a:t>Fort Peck, </a:t>
            </a:r>
            <a:r>
              <a:rPr lang="en-US" sz="4000" b="1" dirty="0" err="1"/>
              <a:t>Froid</a:t>
            </a:r>
            <a:r>
              <a:rPr lang="en-US" sz="4000" b="1" dirty="0"/>
              <a:t>, Fromberg, Geraldine, Glasgow, Glendive, Grass Range, Great Falls,</a:t>
            </a:r>
          </a:p>
          <a:p>
            <a:r>
              <a:rPr lang="en-US" sz="4000" b="1" dirty="0"/>
              <a:t>Hamilton, Hardin, Harlem, Harlowton, Havre,</a:t>
            </a:r>
          </a:p>
          <a:p>
            <a:r>
              <a:rPr lang="en-US" sz="4000" b="1" dirty="0"/>
              <a:t>Helena, Hingham, Hobson, Hot Springs, </a:t>
            </a:r>
            <a:r>
              <a:rPr lang="en-US" sz="4000" b="1" dirty="0" err="1"/>
              <a:t>Hysham</a:t>
            </a:r>
            <a:r>
              <a:rPr lang="en-US" sz="4000" b="1" dirty="0"/>
              <a:t>, Ismay, Joliet, Jordan, Judith Gap,</a:t>
            </a:r>
          </a:p>
          <a:p>
            <a:r>
              <a:rPr lang="en-US" sz="4000" b="1" dirty="0"/>
              <a:t>Kalispell, Kevin, Laurel, Lavina, Lewistown</a:t>
            </a:r>
          </a:p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631838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7D72B-7207-6903-D953-C88202538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7A4F1-4A4E-4D8A-F51F-A5F0821E9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CBA63-5357-0BE5-67DA-5DB349F88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58238"/>
            <a:ext cx="11524180" cy="4835151"/>
          </a:xfrm>
        </p:spPr>
        <p:txBody>
          <a:bodyPr>
            <a:noAutofit/>
          </a:bodyPr>
          <a:lstStyle/>
          <a:p>
            <a:r>
              <a:rPr lang="en-US" sz="4000" b="1" dirty="0"/>
              <a:t>Members: Libby, Lima, Livingston, Lodge Grass, Malta, Manhattan, Medicine Lake,</a:t>
            </a:r>
          </a:p>
          <a:p>
            <a:r>
              <a:rPr lang="en-US" sz="4000" b="1" dirty="0" err="1"/>
              <a:t>Melstone</a:t>
            </a:r>
            <a:r>
              <a:rPr lang="en-US" sz="4000" b="1" dirty="0"/>
              <a:t>, Miles City, Missoula, Moore, Nashua</a:t>
            </a:r>
          </a:p>
          <a:p>
            <a:r>
              <a:rPr lang="en-US" sz="4000" b="1" dirty="0" err="1"/>
              <a:t>Neihart</a:t>
            </a:r>
            <a:r>
              <a:rPr lang="en-US" sz="4000" b="1" dirty="0"/>
              <a:t>, Opheim, Outlook, Philipsburg, </a:t>
            </a:r>
            <a:r>
              <a:rPr lang="en-US" sz="4000" b="1" dirty="0" err="1"/>
              <a:t>Pinesdale</a:t>
            </a:r>
            <a:r>
              <a:rPr lang="en-US" sz="4000" b="1" dirty="0"/>
              <a:t>, Plains, Plentywood, Plevna, Polson,</a:t>
            </a:r>
          </a:p>
          <a:p>
            <a:r>
              <a:rPr lang="en-US" sz="4000" b="1" dirty="0"/>
              <a:t>Poplar, Red Lodge, Rexford, Richey, Ronan,</a:t>
            </a:r>
          </a:p>
          <a:p>
            <a:r>
              <a:rPr lang="en-US" sz="4000" b="1" dirty="0"/>
              <a:t>Roundup, </a:t>
            </a:r>
            <a:r>
              <a:rPr lang="en-US" sz="4000" b="1" dirty="0" err="1"/>
              <a:t>Ryegate</a:t>
            </a:r>
            <a:r>
              <a:rPr lang="en-US" sz="4000" b="1" dirty="0"/>
              <a:t>, Saco, Scobey, Shelby,</a:t>
            </a:r>
          </a:p>
          <a:p>
            <a:r>
              <a:rPr lang="en-US" sz="4000" b="1" dirty="0"/>
              <a:t>Sheridan, Sidney, St. Ignatius, Stanford,</a:t>
            </a:r>
          </a:p>
        </p:txBody>
      </p:sp>
    </p:spTree>
    <p:extLst>
      <p:ext uri="{BB962C8B-B14F-4D97-AF65-F5344CB8AC3E}">
        <p14:creationId xmlns:p14="http://schemas.microsoft.com/office/powerpoint/2010/main" val="4041841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1939F-7A60-D129-1529-CD2E371F1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29FD9-EB76-E7C1-C0AC-7F2217693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5B769C-613F-75FB-16C1-6E0C54987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58238"/>
            <a:ext cx="11524180" cy="4835151"/>
          </a:xfrm>
        </p:spPr>
        <p:txBody>
          <a:bodyPr>
            <a:noAutofit/>
          </a:bodyPr>
          <a:lstStyle/>
          <a:p>
            <a:r>
              <a:rPr lang="en-US" sz="4000" b="1" dirty="0"/>
              <a:t>Members: Stevensville, Sunburst, Superior,</a:t>
            </a:r>
          </a:p>
          <a:p>
            <a:r>
              <a:rPr lang="en-US" sz="4000" b="1" dirty="0"/>
              <a:t>Terry, Thompson Falls, Three Forks, Townsend,</a:t>
            </a:r>
          </a:p>
          <a:p>
            <a:r>
              <a:rPr lang="en-US" sz="4000" b="1" dirty="0"/>
              <a:t>Conrad, Shelby, Cutbank, Troy, Twin Bridges,</a:t>
            </a:r>
          </a:p>
          <a:p>
            <a:r>
              <a:rPr lang="en-US" sz="4000" b="1" dirty="0"/>
              <a:t>Valier, Virginia City, </a:t>
            </a:r>
            <a:r>
              <a:rPr lang="en-US" sz="4000" b="1" dirty="0" err="1"/>
              <a:t>Walkerville</a:t>
            </a:r>
            <a:r>
              <a:rPr lang="en-US" sz="4000" b="1" dirty="0"/>
              <a:t>, West Yellowstone, Westby, White SS, Whitefish,</a:t>
            </a:r>
          </a:p>
          <a:p>
            <a:r>
              <a:rPr lang="en-US" sz="4000" b="1" dirty="0"/>
              <a:t>Whitehall, Winifred, Winnett, Wolf Point for a total of 127 Communities</a:t>
            </a:r>
          </a:p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52001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18B6B-0462-D1E7-3CE8-B6CB1ED23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67C7A-9FC6-512D-EBA9-43C32BBC1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711" y="4090296"/>
            <a:ext cx="12657761" cy="2646931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How to minimize our town’s liability from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volunteers doing tree work (planting and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pruning) as tree board members?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o	Are our volunteers covered under the MMIA policy?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o	Do we need an endorsement of our town’s policy for volunteers?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CEB8F4-9BD2-A5EB-3BB2-CC9FE16A8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26758" y="10909738"/>
            <a:ext cx="1196171" cy="911840"/>
          </a:xfrm>
        </p:spPr>
        <p:txBody>
          <a:bodyPr>
            <a:noAutofit/>
          </a:bodyPr>
          <a:lstStyle/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05847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06A380-5BA9-ACDE-0505-D07A8FE31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CC9D1-CE5B-6A0D-8D13-9010E2C48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077" y="4584282"/>
            <a:ext cx="12657761" cy="2646931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What is Needed to Limit Risk?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		-Do an inventory! Keep inventory updated!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		-Develop a tree care &amp; maintenance plan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		-Address pruning needed, removals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		needed, utility line issues, sidewalk issues, 				    visibility triangle issues, water shutoff valve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        issues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 		                   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D5AAD-8714-5D25-A1F6-E2807B4D7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26758" y="10909738"/>
            <a:ext cx="1196171" cy="911840"/>
          </a:xfrm>
        </p:spPr>
        <p:txBody>
          <a:bodyPr>
            <a:noAutofit/>
          </a:bodyPr>
          <a:lstStyle/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92559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60610-E467-D589-E345-4D17E4005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B5D69-13F4-D880-087E-901EC0F72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464" y="4617476"/>
            <a:ext cx="13356404" cy="2564739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•	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Documentation of Tree Work Completed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needed to help limit liability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o	Townsend Example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-Keep a record of tree inspections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and all tree work done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•	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8E542-1ABE-7CEB-F151-CF8AECA48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55019" y="5208998"/>
            <a:ext cx="479461" cy="189895"/>
          </a:xfrm>
        </p:spPr>
        <p:txBody>
          <a:bodyPr>
            <a:noAutofit/>
          </a:bodyPr>
          <a:lstStyle/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40080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1378E-9BE8-F5EF-DBE7-0CB172B8C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1414F-009F-3CE2-B527-BE0C2E628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641" y="6086681"/>
            <a:ext cx="13356404" cy="2564739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•	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Documentation of Tree Work Completed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needed to help limit liability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o	Townsend Example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-Date, Location, Personnel, Tree#,	 Trees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Pruned or Removed, TB Hours, Other Volunteer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Hours, Total Hours, # Trees Pruned, Private Trees Pruned, # Trees Removed, Lift Hours, Inventory Updated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•	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9ABCAF-0A71-D6DA-CDDA-ED4DFA4C6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55019" y="5208998"/>
            <a:ext cx="479461" cy="189895"/>
          </a:xfrm>
        </p:spPr>
        <p:txBody>
          <a:bodyPr>
            <a:noAutofit/>
          </a:bodyPr>
          <a:lstStyle/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54554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E49A21-3EBE-BBB8-92CC-115470CB63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F8617-11EB-7BE1-A008-9E03314ED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641" y="1784289"/>
            <a:ext cx="13356404" cy="2564739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•	Can my Town Pass off Tree and Sidewalk Maintenance to Homeowners? 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CC82C-48E9-5D0B-224C-113988303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55019" y="5208998"/>
            <a:ext cx="479461" cy="189895"/>
          </a:xfrm>
        </p:spPr>
        <p:txBody>
          <a:bodyPr>
            <a:noAutofit/>
          </a:bodyPr>
          <a:lstStyle/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8587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3F111-DFEE-FA8B-38C0-69014092A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DF331-EBF1-D347-1E39-746AEF4E6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222" y="3143892"/>
            <a:ext cx="10724507" cy="2051032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•	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How to minimize our town’s liability from tree failures? 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o	Cite recent cases in Montana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•	Billings lawsuit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231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8F4F2-4625-547F-598A-1AE8CC058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9EF3-21D7-FA71-D0C8-C41AE1BD5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9740" y="3637051"/>
            <a:ext cx="10909442" cy="1681163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•	How to minimize our town’s liability from trees causing sidewalk damage?</a:t>
            </a:r>
            <a:b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o	Cite recent cases in Montana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16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0E2D1-E2F7-ABE9-F0FD-3A38736DC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D4492-AC05-585F-4702-A7636F008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98166" cy="2564739"/>
          </a:xfrm>
        </p:spPr>
        <p:txBody>
          <a:bodyPr>
            <a:normAutofit/>
          </a:bodyPr>
          <a:lstStyle/>
          <a:p>
            <a:pPr algn="ctr"/>
            <a:r>
              <a:rPr lang="en-US" sz="49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sz="49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11373C-C7E2-2929-61F2-37C378C8E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402" y="1469204"/>
            <a:ext cx="11702265" cy="4705565"/>
          </a:xfrm>
        </p:spPr>
        <p:txBody>
          <a:bodyPr>
            <a:noAutofit/>
          </a:bodyPr>
          <a:lstStyle/>
          <a:p>
            <a:r>
              <a:rPr lang="en-US" sz="4000" b="1" dirty="0"/>
              <a:t>Montana Municipal Interlocal Authority has been supporting local communities since 1986. They offer affordable self-funded coverage for Liability, Property, Worker's Compensation, and Employee Benefits, as well 			as </a:t>
            </a:r>
            <a:r>
              <a:rPr lang="en-US" sz="4000" b="1" u="sng" dirty="0"/>
              <a:t>risk management services </a:t>
            </a:r>
            <a:r>
              <a:rPr lang="en-US" sz="4000" b="1" dirty="0"/>
              <a:t>to the incorporated cities and towns of Montana.</a:t>
            </a:r>
          </a:p>
        </p:txBody>
      </p:sp>
    </p:spTree>
    <p:extLst>
      <p:ext uri="{BB962C8B-B14F-4D97-AF65-F5344CB8AC3E}">
        <p14:creationId xmlns:p14="http://schemas.microsoft.com/office/powerpoint/2010/main" val="35122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FE7F61-6E77-C7F0-2022-01FB8A0D2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820B-478A-658E-EA44-CD7CFF323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5D0C1F-21FE-72A9-0110-EB716A6BA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89061"/>
            <a:ext cx="11270751" cy="4804328"/>
          </a:xfrm>
        </p:spPr>
        <p:txBody>
          <a:bodyPr>
            <a:noAutofit/>
          </a:bodyPr>
          <a:lstStyle/>
          <a:p>
            <a:r>
              <a:rPr lang="en-US" sz="4000" b="1" u="sng" dirty="0"/>
              <a:t>Risk Management And Member Resources</a:t>
            </a:r>
          </a:p>
          <a:p>
            <a:r>
              <a:rPr lang="en-US" sz="4000" b="1" dirty="0"/>
              <a:t>Benefits to having a comprehensive risk management program in place: reduced number &amp; severity of liability claims, reduced workplace injuries/illnesses, reduced claim 			costs, improved productivity and lower assessments.  MMIA is committed to educating our members on how to identify and mitigate risk within their operations.</a:t>
            </a:r>
          </a:p>
        </p:txBody>
      </p:sp>
    </p:spTree>
    <p:extLst>
      <p:ext uri="{BB962C8B-B14F-4D97-AF65-F5344CB8AC3E}">
        <p14:creationId xmlns:p14="http://schemas.microsoft.com/office/powerpoint/2010/main" val="977280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F0F9C8-2F83-DBD7-DEC3-3AB8939DA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AC53-D24D-5CAA-982A-56A2E7935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A07F0-D7BB-469A-A3BF-A01A45ABD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89061"/>
            <a:ext cx="11270751" cy="4804328"/>
          </a:xfrm>
        </p:spPr>
        <p:txBody>
          <a:bodyPr>
            <a:noAutofit/>
          </a:bodyPr>
          <a:lstStyle/>
          <a:p>
            <a:r>
              <a:rPr lang="en-US" sz="4000" b="1" u="sng" dirty="0"/>
              <a:t>Risk Management Resources</a:t>
            </a:r>
          </a:p>
          <a:p>
            <a:r>
              <a:rPr lang="en-US" sz="4000" b="1" dirty="0"/>
              <a:t>			Workplace Safety-Ladder Safety </a:t>
            </a:r>
          </a:p>
          <a:p>
            <a:endParaRPr lang="en-US" sz="4000" b="1" dirty="0"/>
          </a:p>
          <a:p>
            <a:r>
              <a:rPr lang="en-US" sz="4000" b="1" u="sng" dirty="0"/>
              <a:t>Risk Management Bulletins</a:t>
            </a:r>
          </a:p>
          <a:p>
            <a:r>
              <a:rPr lang="en-US" sz="4000" b="1" dirty="0"/>
              <a:t>			Sidewalks</a:t>
            </a:r>
          </a:p>
        </p:txBody>
      </p:sp>
    </p:spTree>
    <p:extLst>
      <p:ext uri="{BB962C8B-B14F-4D97-AF65-F5344CB8AC3E}">
        <p14:creationId xmlns:p14="http://schemas.microsoft.com/office/powerpoint/2010/main" val="80957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8DFD9-5702-33F3-C15C-EA6390F72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7C710-89BE-1AAA-7939-D59739D18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EA534B-AB64-31BE-C7A1-A7AF7AAFE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89061"/>
            <a:ext cx="11270751" cy="4804328"/>
          </a:xfrm>
        </p:spPr>
        <p:txBody>
          <a:bodyPr>
            <a:noAutofit/>
          </a:bodyPr>
          <a:lstStyle/>
          <a:p>
            <a:r>
              <a:rPr lang="en-US" sz="4000" b="1" u="sng" dirty="0"/>
              <a:t>Risk Management Training Endowment</a:t>
            </a:r>
            <a:r>
              <a:rPr lang="en-US" sz="4000" b="1" dirty="0"/>
              <a:t> </a:t>
            </a:r>
          </a:p>
          <a:p>
            <a:r>
              <a:rPr lang="en-US" sz="4000" b="1" dirty="0"/>
              <a:t>The Endowment is designed to assist your municipality with training efforts &amp; to encourage training partnerships among Montana’s cities and towns. MMIA’s funding options allow a municipal department to request up to $2,000 in funding for their risk management training efforts – up to a total of $4,000 to a single member per fiscal year.		</a:t>
            </a:r>
          </a:p>
        </p:txBody>
      </p:sp>
    </p:spTree>
    <p:extLst>
      <p:ext uri="{BB962C8B-B14F-4D97-AF65-F5344CB8AC3E}">
        <p14:creationId xmlns:p14="http://schemas.microsoft.com/office/powerpoint/2010/main" val="127410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B592DF-4B4A-5913-5C34-68B4D62F0C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4AC08-A309-5B05-9524-78B3B32F5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D1A73-5DAD-0877-E52C-21AF192FE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658" y="1160980"/>
            <a:ext cx="11270751" cy="4804328"/>
          </a:xfrm>
        </p:spPr>
        <p:txBody>
          <a:bodyPr>
            <a:noAutofit/>
          </a:bodyPr>
          <a:lstStyle/>
          <a:p>
            <a:r>
              <a:rPr lang="en-US" sz="4000" b="1" u="sng" dirty="0"/>
              <a:t>Risk Management Training Endowment</a:t>
            </a:r>
            <a:r>
              <a:rPr lang="en-US" sz="4000" b="1" dirty="0"/>
              <a:t> </a:t>
            </a:r>
          </a:p>
          <a:p>
            <a:r>
              <a:rPr lang="en-US" sz="4000" b="1" dirty="0"/>
              <a:t>Requirements include:</a:t>
            </a:r>
          </a:p>
          <a:p>
            <a:r>
              <a:rPr lang="en-US" sz="4000" b="1" dirty="0"/>
              <a:t>Requests must be made by an MMIA Covered Program Member.</a:t>
            </a:r>
          </a:p>
          <a:p>
            <a:r>
              <a:rPr lang="en-US" sz="4000" b="1" dirty="0"/>
              <a:t>		Requests must identify a risk 				   	management initiative that includes registration of at least 10% of MMIA’s member entities.</a:t>
            </a:r>
          </a:p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74496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075A9-D14B-F991-9DEE-A1DB909D4F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6BE91-F370-3CE2-B3FB-09895F38A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A9B30-8CC5-6A4D-5BD2-8A698AACF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89061"/>
            <a:ext cx="11270751" cy="4804328"/>
          </a:xfrm>
        </p:spPr>
        <p:txBody>
          <a:bodyPr>
            <a:noAutofit/>
          </a:bodyPr>
          <a:lstStyle/>
          <a:p>
            <a:r>
              <a:rPr lang="en-US" sz="4000" b="1" u="sng" dirty="0"/>
              <a:t>Risk Management Training Endowment</a:t>
            </a:r>
            <a:r>
              <a:rPr lang="en-US" sz="4000" b="1" dirty="0"/>
              <a:t> </a:t>
            </a:r>
          </a:p>
          <a:p>
            <a:r>
              <a:rPr lang="en-US" sz="4000" b="1" dirty="0"/>
              <a:t>Requirements include:</a:t>
            </a:r>
          </a:p>
          <a:p>
            <a:r>
              <a:rPr lang="en-US" sz="4000" b="1" dirty="0"/>
              <a:t>Requests must be made by formal application and will be accepted on a first come, first served basis.</a:t>
            </a:r>
          </a:p>
          <a:p>
            <a:r>
              <a:rPr lang="en-US" sz="4000" b="1" dirty="0"/>
              <a:t>		Endowments will be awarded in increments up to $2000.</a:t>
            </a:r>
          </a:p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21623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D88EA-05B0-236D-DE26-8DE5D5C97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FCCCE-D7C3-6D34-E565-7341D3532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3529F1-EF6F-21C2-1A13-6D4D87D54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89061"/>
            <a:ext cx="11270751" cy="4804328"/>
          </a:xfrm>
        </p:spPr>
        <p:txBody>
          <a:bodyPr>
            <a:noAutofit/>
          </a:bodyPr>
          <a:lstStyle/>
          <a:p>
            <a:r>
              <a:rPr lang="en-US" sz="4000" b="1" u="sng" dirty="0"/>
              <a:t>Risk Management Training Endowment</a:t>
            </a:r>
            <a:r>
              <a:rPr lang="en-US" sz="4000" b="1" dirty="0"/>
              <a:t> </a:t>
            </a:r>
          </a:p>
          <a:p>
            <a:r>
              <a:rPr lang="en-US" sz="4000" b="1" dirty="0"/>
              <a:t>Requirements include:</a:t>
            </a:r>
          </a:p>
          <a:p>
            <a:r>
              <a:rPr lang="en-US" sz="4000" b="1" dirty="0"/>
              <a:t>Only one endowment per member department, and no more than $4000 total to a single member, per fiscal year.</a:t>
            </a:r>
          </a:p>
          <a:p>
            <a:r>
              <a:rPr lang="en-US" sz="4000" b="1" dirty="0"/>
              <a:t>		Total endowment funding will be set by the MMIA Board of Directors and run on a fiscal year basis.</a:t>
            </a:r>
          </a:p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7887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3F03F-3A61-6798-3C7D-1CE2BBA0B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E7695-FF14-E58D-032C-421981932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1788" y="-780836"/>
            <a:ext cx="13356404" cy="256473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Montana Municipal Interlocal Authority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FCD20F-97B3-4122-E514-C156298DB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20" y="1058238"/>
            <a:ext cx="11524180" cy="4835151"/>
          </a:xfrm>
        </p:spPr>
        <p:txBody>
          <a:bodyPr>
            <a:noAutofit/>
          </a:bodyPr>
          <a:lstStyle/>
          <a:p>
            <a:r>
              <a:rPr lang="en-US" sz="4000" b="1" dirty="0"/>
              <a:t>Members: Alberton, Anaconda-DL, Bainville,</a:t>
            </a:r>
          </a:p>
          <a:p>
            <a:r>
              <a:rPr lang="en-US" sz="4000" b="1" dirty="0" err="1"/>
              <a:t>Bearcreek</a:t>
            </a:r>
            <a:r>
              <a:rPr lang="en-US" sz="4000" b="1" dirty="0"/>
              <a:t>, Belgrade, Belt, Big Sandy, Big Timber, Billings, Boulder, Bozeman, Bridger,</a:t>
            </a:r>
          </a:p>
          <a:p>
            <a:r>
              <a:rPr lang="en-US" sz="4000" b="1" dirty="0"/>
              <a:t>Broadus, Broadview, Butte-SB, Cascade,</a:t>
            </a:r>
          </a:p>
          <a:p>
            <a:r>
              <a:rPr lang="en-US" sz="4000" b="1" dirty="0"/>
              <a:t>Chester, Chinook, Choteau, </a:t>
            </a:r>
            <a:r>
              <a:rPr lang="en-US" sz="4000" b="1" dirty="0" err="1"/>
              <a:t>Circle,Clyde</a:t>
            </a:r>
            <a:r>
              <a:rPr lang="en-US" sz="4000" b="1" dirty="0"/>
              <a:t> Park</a:t>
            </a:r>
          </a:p>
          <a:p>
            <a:r>
              <a:rPr lang="en-US" sz="4000" b="1" dirty="0"/>
              <a:t>Colstrip, Columbia Falls, Columbus, Conrad,</a:t>
            </a:r>
          </a:p>
          <a:p>
            <a:r>
              <a:rPr lang="en-US" sz="4000" b="1" dirty="0"/>
              <a:t>Culbertson, Cut Bank, Darby, Deer Lodge,</a:t>
            </a:r>
          </a:p>
          <a:p>
            <a:r>
              <a:rPr lang="en-US" sz="4000" b="1" dirty="0"/>
              <a:t>Denton, Dillon, Dodson, Drummond, Dutton</a:t>
            </a:r>
          </a:p>
          <a:p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0444596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</TotalTime>
  <Words>1051</Words>
  <Application>Microsoft Office PowerPoint</Application>
  <PresentationFormat>Widescreen</PresentationFormat>
  <Paragraphs>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Wisp</vt:lpstr>
      <vt:lpstr>Montana Municipal Interlocal Authority by  Patrick Plantenberg </vt:lpstr>
      <vt:lpstr>Montana Municipal Interlocal Authority  </vt:lpstr>
      <vt:lpstr>Montana Municipal Interlocal Authority </vt:lpstr>
      <vt:lpstr>Montana Municipal Interlocal Authority </vt:lpstr>
      <vt:lpstr>Montana Municipal Interlocal Authority </vt:lpstr>
      <vt:lpstr>Montana Municipal Interlocal Authority </vt:lpstr>
      <vt:lpstr>Montana Municipal Interlocal Authority </vt:lpstr>
      <vt:lpstr>Montana Municipal Interlocal Authority </vt:lpstr>
      <vt:lpstr>Montana Municipal Interlocal Authority </vt:lpstr>
      <vt:lpstr>Montana Municipal Interlocal Authority </vt:lpstr>
      <vt:lpstr>Montana Municipal Interlocal Authority </vt:lpstr>
      <vt:lpstr>Montana Municipal Interlocal Authority </vt:lpstr>
      <vt:lpstr>Montana Municipal Interlocal Authority -How to minimize our town’s liability from  volunteers doing tree work (planting and  pruning) as tree board members? o Are our volunteers covered under the MMIA policy?  o Do we need an endorsement of our town’s policy for volunteers? </vt:lpstr>
      <vt:lpstr>Montana Municipal Interlocal Authority -What is Needed to Limit Risk?   -Do an inventory! Keep inventory updated!   -Develop a tree care &amp; maintenance plan   -Address pruning needed, removals    needed, utility line issues, sidewalk issues,         visibility triangle issues, water shutoff valve         issues                          </vt:lpstr>
      <vt:lpstr>Montana Municipal Interlocal Authority • Documentation of Tree Work Completed  needed to help limit liability o Townsend Example -Keep a record of tree inspections  and all tree work done    •  </vt:lpstr>
      <vt:lpstr>Montana Municipal Interlocal Authority • Documentation of Tree Work Completed  needed to help limit liability o Townsend Example -Date, Location, Personnel, Tree#,  Trees  Pruned or Removed, TB Hours, Other Volunteer  Hours, Total Hours, # Trees Pruned, Private Trees Pruned, # Trees Removed, Lift Hours, Inventory Updated    •  </vt:lpstr>
      <vt:lpstr>Montana Municipal Interlocal Authority   • Can my Town Pass off Tree and Sidewalk Maintenance to Homeowners?  </vt:lpstr>
      <vt:lpstr>Montana Municipal Interlocal Authority • How to minimize our town’s liability from tree failures?  o Cite recent cases in Montana • Billings lawsuit  </vt:lpstr>
      <vt:lpstr>Montana Municipal Interlocal Authority  • How to minimize our town’s liability from trees causing sidewalk damage? o Cite recent cases in Montana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Plantenberg</dc:creator>
  <cp:lastModifiedBy>Patrick Plantenberg</cp:lastModifiedBy>
  <cp:revision>5</cp:revision>
  <dcterms:created xsi:type="dcterms:W3CDTF">2025-03-09T15:01:26Z</dcterms:created>
  <dcterms:modified xsi:type="dcterms:W3CDTF">2025-03-11T00:39:35Z</dcterms:modified>
</cp:coreProperties>
</file>